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4" r:id="rId2"/>
    <p:sldId id="256" r:id="rId3"/>
    <p:sldId id="271" r:id="rId4"/>
    <p:sldId id="269" r:id="rId5"/>
    <p:sldId id="262" r:id="rId6"/>
    <p:sldId id="273" r:id="rId7"/>
    <p:sldId id="274" r:id="rId8"/>
    <p:sldId id="260" r:id="rId9"/>
    <p:sldId id="272" r:id="rId10"/>
    <p:sldId id="261" r:id="rId11"/>
    <p:sldId id="270" r:id="rId12"/>
    <p:sldId id="268" r:id="rId13"/>
  </p:sldIdLst>
  <p:sldSz cx="6858000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83"/>
    <p:restoredTop sz="96197"/>
  </p:normalViewPr>
  <p:slideViewPr>
    <p:cSldViewPr snapToGrid="0" snapToObjects="1">
      <p:cViewPr>
        <p:scale>
          <a:sx n="140" d="100"/>
          <a:sy n="140" d="100"/>
        </p:scale>
        <p:origin x="15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2DEAA-06A4-2449-8124-5CC0A3AC0BE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1143000"/>
            <a:ext cx="264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2F9D2-010B-D042-8451-27EF1A5DC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4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6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do:</a:t>
            </a:r>
          </a:p>
          <a:p>
            <a:r>
              <a:rPr lang="en-US" dirty="0"/>
              <a:t>* in B, draw a schematic of the DMS experiment showing WT gene, mutant genes, and stable/unfolded proteins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E, replace with sticks that show distances between atoms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F, have plots for H-C, C-C, and H-H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2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 much text?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get rid of panel 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2F9D2-010B-D042-8451-27EF1A5DCF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7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70E53-39EF-6746-9805-6043A3F605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09424"/>
            <a:ext cx="5829300" cy="278553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202378"/>
            <a:ext cx="5143500" cy="19317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1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25979"/>
            <a:ext cx="1478756" cy="67804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25979"/>
            <a:ext cx="4350544" cy="67804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0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2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994696"/>
            <a:ext cx="5915025" cy="332819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354375"/>
            <a:ext cx="5915025" cy="175021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29896"/>
            <a:ext cx="2914650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29896"/>
            <a:ext cx="2914650" cy="5076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25981"/>
            <a:ext cx="5915025" cy="15464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961357"/>
            <a:ext cx="2901255" cy="9612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922588"/>
            <a:ext cx="2901255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961357"/>
            <a:ext cx="2915543" cy="96123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922588"/>
            <a:ext cx="2915543" cy="4298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3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3400"/>
            <a:ext cx="2211884" cy="18669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51998"/>
            <a:ext cx="3471863" cy="568589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00300"/>
            <a:ext cx="2211884" cy="44468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3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3400"/>
            <a:ext cx="2211884" cy="18669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51998"/>
            <a:ext cx="3471863" cy="568589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00300"/>
            <a:ext cx="2211884" cy="444685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2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25981"/>
            <a:ext cx="5915025" cy="154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29896"/>
            <a:ext cx="5915025" cy="507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415744"/>
            <a:ext cx="154305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3471-9E38-B148-BEF9-7E05183CAEC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415744"/>
            <a:ext cx="2314575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415744"/>
            <a:ext cx="154305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5AF50-4AF3-BD41-A561-B938C834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6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84EF6A-248D-594E-A4C2-6C12ABCF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" y="51849"/>
            <a:ext cx="4031922" cy="184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31496-0564-FF4B-8DF7-F2A7D764DCD5}"/>
              </a:ext>
            </a:extLst>
          </p:cNvPr>
          <p:cNvSpPr txBox="1"/>
          <p:nvPr/>
        </p:nvSpPr>
        <p:spPr>
          <a:xfrm>
            <a:off x="-16899" y="1050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689128-13F8-0A40-951F-171FA2107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487788"/>
              </p:ext>
            </p:extLst>
          </p:nvPr>
        </p:nvGraphicFramePr>
        <p:xfrm>
          <a:off x="0" y="2225994"/>
          <a:ext cx="4718305" cy="1025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3661">
                  <a:extLst>
                    <a:ext uri="{9D8B030D-6E8A-4147-A177-3AD203B41FA5}">
                      <a16:colId xmlns:a16="http://schemas.microsoft.com/office/drawing/2014/main" val="1750721181"/>
                    </a:ext>
                  </a:extLst>
                </a:gridCol>
                <a:gridCol w="943661">
                  <a:extLst>
                    <a:ext uri="{9D8B030D-6E8A-4147-A177-3AD203B41FA5}">
                      <a16:colId xmlns:a16="http://schemas.microsoft.com/office/drawing/2014/main" val="151409271"/>
                    </a:ext>
                  </a:extLst>
                </a:gridCol>
                <a:gridCol w="943661">
                  <a:extLst>
                    <a:ext uri="{9D8B030D-6E8A-4147-A177-3AD203B41FA5}">
                      <a16:colId xmlns:a16="http://schemas.microsoft.com/office/drawing/2014/main" val="3653703892"/>
                    </a:ext>
                  </a:extLst>
                </a:gridCol>
                <a:gridCol w="943661">
                  <a:extLst>
                    <a:ext uri="{9D8B030D-6E8A-4147-A177-3AD203B41FA5}">
                      <a16:colId xmlns:a16="http://schemas.microsoft.com/office/drawing/2014/main" val="1077615825"/>
                    </a:ext>
                  </a:extLst>
                </a:gridCol>
                <a:gridCol w="943661">
                  <a:extLst>
                    <a:ext uri="{9D8B030D-6E8A-4147-A177-3AD203B41FA5}">
                      <a16:colId xmlns:a16="http://schemas.microsoft.com/office/drawing/2014/main" val="332254986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stability data used to fit reference weights?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native sequence recovery (one at a time)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native sequence recovery 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fixbb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set 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predicting </a:t>
                      </a:r>
                      <a:r>
                        <a:rPr lang="en-US" sz="1000" u="none" strike="noStrike" dirty="0" err="1">
                          <a:effectLst/>
                        </a:rPr>
                        <a:t>miniprotein</a:t>
                      </a:r>
                      <a:r>
                        <a:rPr lang="en-US" sz="1000" u="none" strike="noStrike" dirty="0">
                          <a:effectLst/>
                        </a:rPr>
                        <a:t> stability data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predicting amino-acid mutations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20362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0.74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7601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yes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0.58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0.74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78731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A78775F-7D4E-5949-9B64-AF0B61F55675}"/>
              </a:ext>
            </a:extLst>
          </p:cNvPr>
          <p:cNvSpPr txBox="1"/>
          <p:nvPr/>
        </p:nvSpPr>
        <p:spPr>
          <a:xfrm>
            <a:off x="4276805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CAAF489-C21D-F843-A2F1-3643376A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185" y="377227"/>
            <a:ext cx="1787733" cy="12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1ED4C8-C5C0-F743-AD9B-D670B271F784}"/>
              </a:ext>
            </a:extLst>
          </p:cNvPr>
          <p:cNvSpPr txBox="1"/>
          <p:nvPr/>
        </p:nvSpPr>
        <p:spPr>
          <a:xfrm>
            <a:off x="-2122362" y="10503"/>
            <a:ext cx="1983022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r>
              <a:rPr lang="en-US" dirty="0"/>
              <a:t>Add a figure that shows which features are most important based on ML models.</a:t>
            </a:r>
          </a:p>
          <a:p>
            <a:endParaRPr lang="en-US" dirty="0"/>
          </a:p>
          <a:p>
            <a:r>
              <a:rPr lang="en-US" dirty="0"/>
              <a:t>Add RMSDs for binder monomers</a:t>
            </a:r>
          </a:p>
        </p:txBody>
      </p:sp>
    </p:spTree>
    <p:extLst>
      <p:ext uri="{BB962C8B-B14F-4D97-AF65-F5344CB8AC3E}">
        <p14:creationId xmlns:p14="http://schemas.microsoft.com/office/powerpoint/2010/main" val="422836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D860DA55-A841-0945-ACD5-0E89C3D5A957}"/>
              </a:ext>
            </a:extLst>
          </p:cNvPr>
          <p:cNvSpPr txBox="1"/>
          <p:nvPr/>
        </p:nvSpPr>
        <p:spPr>
          <a:xfrm>
            <a:off x="-11370" y="203574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B6E2AEE-ABA9-3947-A4D5-9070413A5B33}"/>
              </a:ext>
            </a:extLst>
          </p:cNvPr>
          <p:cNvCxnSpPr>
            <a:cxnSpLocks/>
          </p:cNvCxnSpPr>
          <p:nvPr/>
        </p:nvCxnSpPr>
        <p:spPr>
          <a:xfrm>
            <a:off x="481073" y="2167826"/>
            <a:ext cx="432536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674848E-C668-E64F-B1A0-62A1F6BAE587}"/>
              </a:ext>
            </a:extLst>
          </p:cNvPr>
          <p:cNvSpPr txBox="1"/>
          <p:nvPr/>
        </p:nvSpPr>
        <p:spPr>
          <a:xfrm>
            <a:off x="2406073" y="2039106"/>
            <a:ext cx="46038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1KAC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63D7319-BFA1-BE44-A9D7-50921E92971A}"/>
              </a:ext>
            </a:extLst>
          </p:cNvPr>
          <p:cNvCxnSpPr>
            <a:cxnSpLocks/>
          </p:cNvCxnSpPr>
          <p:nvPr/>
        </p:nvCxnSpPr>
        <p:spPr>
          <a:xfrm flipV="1">
            <a:off x="4806439" y="2099351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B40753-1147-4946-9D08-C56F9433462E}"/>
              </a:ext>
            </a:extLst>
          </p:cNvPr>
          <p:cNvCxnSpPr>
            <a:cxnSpLocks/>
          </p:cNvCxnSpPr>
          <p:nvPr/>
        </p:nvCxnSpPr>
        <p:spPr>
          <a:xfrm flipV="1">
            <a:off x="481073" y="2099351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28E84FA-918C-F74E-A2A0-C4C8D793109B}"/>
              </a:ext>
            </a:extLst>
          </p:cNvPr>
          <p:cNvSpPr txBox="1"/>
          <p:nvPr/>
        </p:nvSpPr>
        <p:spPr>
          <a:xfrm>
            <a:off x="-11370" y="708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764D89-71D7-5F4B-AB21-AEC13A1489B0}"/>
              </a:ext>
            </a:extLst>
          </p:cNvPr>
          <p:cNvGrpSpPr/>
          <p:nvPr/>
        </p:nvGrpSpPr>
        <p:grpSpPr>
          <a:xfrm>
            <a:off x="2031834" y="58709"/>
            <a:ext cx="4090837" cy="1796431"/>
            <a:chOff x="19511" y="3347"/>
            <a:chExt cx="4090837" cy="1796431"/>
          </a:xfrm>
        </p:grpSpPr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6248BB93-D013-A045-BBC6-DC395C8B4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8" r="916"/>
            <a:stretch/>
          </p:blipFill>
          <p:spPr bwMode="auto">
            <a:xfrm>
              <a:off x="19511" y="288752"/>
              <a:ext cx="4090837" cy="151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5F80477-87C5-0B49-8254-DC7636FF322E}"/>
                </a:ext>
              </a:extLst>
            </p:cNvPr>
            <p:cNvCxnSpPr>
              <a:cxnSpLocks/>
            </p:cNvCxnSpPr>
            <p:nvPr/>
          </p:nvCxnSpPr>
          <p:spPr>
            <a:xfrm>
              <a:off x="443659" y="128110"/>
              <a:ext cx="366668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E07AD8-C0AE-954F-8216-F5CECC5256BB}"/>
                </a:ext>
              </a:extLst>
            </p:cNvPr>
            <p:cNvSpPr txBox="1"/>
            <p:nvPr/>
          </p:nvSpPr>
          <p:spPr>
            <a:xfrm>
              <a:off x="2010002" y="3347"/>
              <a:ext cx="390656" cy="2262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2AJF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C5D642C-A0A0-C040-85AA-8B638DA55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0348" y="65186"/>
              <a:ext cx="0" cy="13614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854B7D0-AA6C-1F4B-9C89-6E6097DBB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659" y="65186"/>
              <a:ext cx="0" cy="13614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6143CC-888B-0344-A6F4-69A20A3C7AD7}"/>
              </a:ext>
            </a:extLst>
          </p:cNvPr>
          <p:cNvGrpSpPr/>
          <p:nvPr/>
        </p:nvGrpSpPr>
        <p:grpSpPr>
          <a:xfrm>
            <a:off x="85099" y="273053"/>
            <a:ext cx="1879334" cy="1600239"/>
            <a:chOff x="4418401" y="179789"/>
            <a:chExt cx="1879334" cy="1600239"/>
          </a:xfrm>
        </p:grpSpPr>
        <p:pic>
          <p:nvPicPr>
            <p:cNvPr id="76" name="Picture 4">
              <a:extLst>
                <a:ext uri="{FF2B5EF4-FFF2-40B4-BE49-F238E27FC236}">
                  <a16:creationId xmlns:a16="http://schemas.microsoft.com/office/drawing/2014/main" id="{BFC9323D-2A3E-B340-8241-8BA05A6AC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8401" y="179789"/>
              <a:ext cx="1682773" cy="160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5C63E77-50E3-7F48-9BE1-D717A97AB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5905" y="1236423"/>
              <a:ext cx="83513" cy="127963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5963445-33BB-774B-A307-91A1A83CB8D8}"/>
                </a:ext>
              </a:extLst>
            </p:cNvPr>
            <p:cNvSpPr txBox="1"/>
            <p:nvPr/>
          </p:nvSpPr>
          <p:spPr>
            <a:xfrm>
              <a:off x="5907080" y="1045668"/>
              <a:ext cx="390655" cy="2262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</a:rPr>
                <a:t>2AJF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51B4A66-EEE9-5646-9B97-F4F155F5FBAD}"/>
              </a:ext>
            </a:extLst>
          </p:cNvPr>
          <p:cNvSpPr txBox="1"/>
          <p:nvPr/>
        </p:nvSpPr>
        <p:spPr>
          <a:xfrm>
            <a:off x="1963929" y="708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292E89-A646-744D-9C33-CBFE89721AB4}"/>
              </a:ext>
            </a:extLst>
          </p:cNvPr>
          <p:cNvSpPr txBox="1"/>
          <p:nvPr/>
        </p:nvSpPr>
        <p:spPr>
          <a:xfrm>
            <a:off x="-2251235" y="-7452"/>
            <a:ext cx="198302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r>
              <a:rPr lang="en-US" dirty="0"/>
              <a:t>Quantify number of buried </a:t>
            </a:r>
            <a:r>
              <a:rPr lang="en-US" dirty="0" err="1"/>
              <a:t>unsats</a:t>
            </a:r>
            <a:r>
              <a:rPr lang="en-US" dirty="0"/>
              <a:t> in design models and compare to number in crystal structures</a:t>
            </a:r>
          </a:p>
        </p:txBody>
      </p:sp>
      <p:pic>
        <p:nvPicPr>
          <p:cNvPr id="32" name="Picture 16">
            <a:extLst>
              <a:ext uri="{FF2B5EF4-FFF2-40B4-BE49-F238E27FC236}">
                <a16:creationId xmlns:a16="http://schemas.microsoft.com/office/drawing/2014/main" id="{373D7739-4793-DE48-930B-33715C9D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65" y="2285327"/>
            <a:ext cx="1582573" cy="14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5A9B9C-4BE2-DE49-A77C-BDDBEBCCD31B}"/>
              </a:ext>
            </a:extLst>
          </p:cNvPr>
          <p:cNvSpPr txBox="1"/>
          <p:nvPr/>
        </p:nvSpPr>
        <p:spPr>
          <a:xfrm>
            <a:off x="5503696" y="2109716"/>
            <a:ext cx="794039" cy="230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training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45DA46-2111-E04A-8650-F2A8AC047241}"/>
              </a:ext>
            </a:extLst>
          </p:cNvPr>
          <p:cNvSpPr txBox="1"/>
          <p:nvPr/>
        </p:nvSpPr>
        <p:spPr>
          <a:xfrm>
            <a:off x="4944619" y="203374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C3980B-EB94-7248-AA1D-46A0AD88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" y="2328153"/>
            <a:ext cx="3298608" cy="15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158BA6A-31F7-1145-987A-B7F49532A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4"/>
          <a:stretch/>
        </p:blipFill>
        <p:spPr bwMode="auto">
          <a:xfrm>
            <a:off x="3426953" y="2328153"/>
            <a:ext cx="1470371" cy="15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6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6659A73A-FE49-CE49-B6D1-165C4E774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" y="0"/>
            <a:ext cx="3140629" cy="132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9C20F9-C906-B743-8368-65A1647D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" y="3339304"/>
            <a:ext cx="3037773" cy="14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FF03F9-DFE9-4F4C-8804-97020557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" y="2562731"/>
            <a:ext cx="2200089" cy="771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03FC9-EEFB-CB49-B589-7957D84C4E7D}"/>
              </a:ext>
            </a:extLst>
          </p:cNvPr>
          <p:cNvSpPr txBox="1"/>
          <p:nvPr/>
        </p:nvSpPr>
        <p:spPr>
          <a:xfrm>
            <a:off x="1136140" y="292013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/>
              <a:t>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0629CF-2DCE-FA4D-AA84-AF82781BBA50}"/>
              </a:ext>
            </a:extLst>
          </p:cNvPr>
          <p:cNvSpPr txBox="1"/>
          <p:nvPr/>
        </p:nvSpPr>
        <p:spPr>
          <a:xfrm>
            <a:off x="-2251235" y="-7452"/>
            <a:ext cx="1983022" cy="81253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r>
              <a:rPr lang="en-US" dirty="0"/>
              <a:t>Add other examples of broken polar interactions</a:t>
            </a:r>
          </a:p>
          <a:p>
            <a:endParaRPr lang="en-US" dirty="0"/>
          </a:p>
          <a:p>
            <a:r>
              <a:rPr lang="en-US" dirty="0"/>
              <a:t>Show bar chart with both design energy and crystal energy broken down by score term.</a:t>
            </a:r>
          </a:p>
          <a:p>
            <a:endParaRPr lang="en-US" dirty="0"/>
          </a:p>
          <a:p>
            <a:r>
              <a:rPr lang="en-US" dirty="0"/>
              <a:t>Add figure showing distribution of energy gaps for beta_nov16</a:t>
            </a:r>
          </a:p>
          <a:p>
            <a:endParaRPr lang="en-US" dirty="0"/>
          </a:p>
          <a:p>
            <a:r>
              <a:rPr lang="en-US" dirty="0"/>
              <a:t>Add figure that compares energy gaps between beta_nov16 and beta_jan22</a:t>
            </a:r>
          </a:p>
          <a:p>
            <a:endParaRPr lang="en-US" dirty="0"/>
          </a:p>
          <a:p>
            <a:r>
              <a:rPr lang="en-US" dirty="0"/>
              <a:t>Add figure showing gaps computed from poly-</a:t>
            </a:r>
            <a:r>
              <a:rPr lang="en-US" dirty="0" err="1"/>
              <a:t>gly</a:t>
            </a:r>
            <a:r>
              <a:rPr lang="en-US" dirty="0"/>
              <a:t> backbones</a:t>
            </a:r>
          </a:p>
        </p:txBody>
      </p:sp>
      <p:pic>
        <p:nvPicPr>
          <p:cNvPr id="51" name="Picture 22">
            <a:extLst>
              <a:ext uri="{FF2B5EF4-FFF2-40B4-BE49-F238E27FC236}">
                <a16:creationId xmlns:a16="http://schemas.microsoft.com/office/drawing/2014/main" id="{4DA9F379-6A1E-E148-89D3-698F2996B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586" y="0"/>
            <a:ext cx="2338467" cy="132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F73792-C518-D549-BF05-77A757F00592}"/>
              </a:ext>
            </a:extLst>
          </p:cNvPr>
          <p:cNvSpPr txBox="1"/>
          <p:nvPr/>
        </p:nvSpPr>
        <p:spPr>
          <a:xfrm>
            <a:off x="3271745" y="-745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3203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982934-6B6D-5E4A-9929-76A68AB58332}"/>
              </a:ext>
            </a:extLst>
          </p:cNvPr>
          <p:cNvCxnSpPr>
            <a:cxnSpLocks/>
          </p:cNvCxnSpPr>
          <p:nvPr/>
        </p:nvCxnSpPr>
        <p:spPr>
          <a:xfrm>
            <a:off x="356693" y="142938"/>
            <a:ext cx="59507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1991D2-A968-4F44-9037-FCE5D36CED0C}"/>
              </a:ext>
            </a:extLst>
          </p:cNvPr>
          <p:cNvCxnSpPr>
            <a:cxnSpLocks/>
          </p:cNvCxnSpPr>
          <p:nvPr/>
        </p:nvCxnSpPr>
        <p:spPr>
          <a:xfrm flipV="1">
            <a:off x="6307418" y="76812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9E2796-E2A1-C749-95F7-FBB9ABA48891}"/>
              </a:ext>
            </a:extLst>
          </p:cNvPr>
          <p:cNvCxnSpPr>
            <a:cxnSpLocks/>
          </p:cNvCxnSpPr>
          <p:nvPr/>
        </p:nvCxnSpPr>
        <p:spPr>
          <a:xfrm flipV="1">
            <a:off x="355563" y="76812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1A25F1C-1C35-204A-B353-092717E8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1" y="238926"/>
            <a:ext cx="3026613" cy="166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703FD-DA42-8C46-8400-553D39C205FD}"/>
              </a:ext>
            </a:extLst>
          </p:cNvPr>
          <p:cNvSpPr txBox="1"/>
          <p:nvPr/>
        </p:nvSpPr>
        <p:spPr>
          <a:xfrm>
            <a:off x="-2251235" y="-7452"/>
            <a:ext cx="19830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30C12-0803-7F44-B7E0-9CDA73FF5288}"/>
              </a:ext>
            </a:extLst>
          </p:cNvPr>
          <p:cNvSpPr txBox="1"/>
          <p:nvPr/>
        </p:nvSpPr>
        <p:spPr>
          <a:xfrm>
            <a:off x="2801204" y="19828"/>
            <a:ext cx="90140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training data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67720D40-473A-2244-8744-68FBF4AE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" y="2439567"/>
            <a:ext cx="3026614" cy="166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1C80BC-0EDD-E24D-AB22-1D878B8B470D}"/>
              </a:ext>
            </a:extLst>
          </p:cNvPr>
          <p:cNvCxnSpPr>
            <a:cxnSpLocks/>
          </p:cNvCxnSpPr>
          <p:nvPr/>
        </p:nvCxnSpPr>
        <p:spPr>
          <a:xfrm>
            <a:off x="356693" y="2326350"/>
            <a:ext cx="595072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7CF075-5DD5-5F48-AF4C-CE9D0A01CF1C}"/>
              </a:ext>
            </a:extLst>
          </p:cNvPr>
          <p:cNvCxnSpPr>
            <a:cxnSpLocks/>
          </p:cNvCxnSpPr>
          <p:nvPr/>
        </p:nvCxnSpPr>
        <p:spPr>
          <a:xfrm flipV="1">
            <a:off x="6307418" y="2260224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037E75-3433-9D4F-A7D6-A20029536F00}"/>
              </a:ext>
            </a:extLst>
          </p:cNvPr>
          <p:cNvCxnSpPr>
            <a:cxnSpLocks/>
          </p:cNvCxnSpPr>
          <p:nvPr/>
        </p:nvCxnSpPr>
        <p:spPr>
          <a:xfrm flipV="1">
            <a:off x="355563" y="2260224"/>
            <a:ext cx="0" cy="14815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F8275AE-A30A-7048-B5A1-A3BBC86B6088}"/>
              </a:ext>
            </a:extLst>
          </p:cNvPr>
          <p:cNvSpPr txBox="1"/>
          <p:nvPr/>
        </p:nvSpPr>
        <p:spPr>
          <a:xfrm>
            <a:off x="2766356" y="2203240"/>
            <a:ext cx="9825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validation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188250-1C48-1E48-B48F-F02FEE05BB78}"/>
              </a:ext>
            </a:extLst>
          </p:cNvPr>
          <p:cNvSpPr txBox="1"/>
          <p:nvPr/>
        </p:nvSpPr>
        <p:spPr>
          <a:xfrm>
            <a:off x="-5796" y="218041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B11465-501D-6548-8EC6-6D797DB1D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29" y="2439569"/>
            <a:ext cx="3026611" cy="16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2233BDF-1C6B-9D44-B272-603827C0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28" y="245158"/>
            <a:ext cx="3026611" cy="16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34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64">
            <a:extLst>
              <a:ext uri="{FF2B5EF4-FFF2-40B4-BE49-F238E27FC236}">
                <a16:creationId xmlns:a16="http://schemas.microsoft.com/office/drawing/2014/main" id="{AE5018F6-29B1-564F-B064-404C2C5B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89" y="3027618"/>
            <a:ext cx="3054523" cy="152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FE8002C4-1F40-4B46-A6CE-DAF23772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174" y="4798687"/>
            <a:ext cx="1836147" cy="13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CE95A5-2955-D249-93F7-55371AD5B071}"/>
              </a:ext>
            </a:extLst>
          </p:cNvPr>
          <p:cNvSpPr txBox="1"/>
          <p:nvPr/>
        </p:nvSpPr>
        <p:spPr>
          <a:xfrm>
            <a:off x="-10266" y="295855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46DB72-8A13-D142-9F3A-31FD180EEEAB}"/>
              </a:ext>
            </a:extLst>
          </p:cNvPr>
          <p:cNvSpPr txBox="1"/>
          <p:nvPr/>
        </p:nvSpPr>
        <p:spPr>
          <a:xfrm>
            <a:off x="2418710" y="464334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3FE3D021-71A8-D949-8FA0-19302DB7F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84" y="4797235"/>
            <a:ext cx="1836147" cy="13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C7D580-12B2-EE47-9CE8-E46C29071585}"/>
              </a:ext>
            </a:extLst>
          </p:cNvPr>
          <p:cNvSpPr txBox="1"/>
          <p:nvPr/>
        </p:nvSpPr>
        <p:spPr>
          <a:xfrm>
            <a:off x="4698695" y="4643347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10F61-C039-BD41-96EC-D30DEE994849}"/>
              </a:ext>
            </a:extLst>
          </p:cNvPr>
          <p:cNvSpPr txBox="1"/>
          <p:nvPr/>
        </p:nvSpPr>
        <p:spPr>
          <a:xfrm>
            <a:off x="3299776" y="295250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44" name="Picture 20">
            <a:extLst>
              <a:ext uri="{FF2B5EF4-FFF2-40B4-BE49-F238E27FC236}">
                <a16:creationId xmlns:a16="http://schemas.microsoft.com/office/drawing/2014/main" id="{D3554763-F6AC-E840-8870-3CC5F68C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4" y="4714798"/>
            <a:ext cx="2297870" cy="153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FD33CE75-6B2A-B64F-8EEF-B8C98B51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06" y="33485"/>
            <a:ext cx="2159656" cy="230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A201737-5757-6344-B69B-AD1869CC1C48}"/>
              </a:ext>
            </a:extLst>
          </p:cNvPr>
          <p:cNvSpPr txBox="1"/>
          <p:nvPr/>
        </p:nvSpPr>
        <p:spPr>
          <a:xfrm>
            <a:off x="-16899" y="1050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4BE0D8-7555-B944-B2D0-23CD398CB40E}"/>
              </a:ext>
            </a:extLst>
          </p:cNvPr>
          <p:cNvSpPr txBox="1"/>
          <p:nvPr/>
        </p:nvSpPr>
        <p:spPr>
          <a:xfrm>
            <a:off x="4220164" y="105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89B01-16F0-6246-A893-78BD392C2253}"/>
              </a:ext>
            </a:extLst>
          </p:cNvPr>
          <p:cNvSpPr txBox="1"/>
          <p:nvPr/>
        </p:nvSpPr>
        <p:spPr>
          <a:xfrm>
            <a:off x="6145481" y="1921757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≥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F04434-0B82-434D-994F-37A9F41956A1}"/>
              </a:ext>
            </a:extLst>
          </p:cNvPr>
          <p:cNvCxnSpPr>
            <a:cxnSpLocks/>
          </p:cNvCxnSpPr>
          <p:nvPr/>
        </p:nvCxnSpPr>
        <p:spPr>
          <a:xfrm flipV="1">
            <a:off x="4060718" y="5492949"/>
            <a:ext cx="0" cy="363309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0A835BF-AF60-6941-AE8D-32A5B42EAEBC}"/>
              </a:ext>
            </a:extLst>
          </p:cNvPr>
          <p:cNvSpPr txBox="1"/>
          <p:nvPr/>
        </p:nvSpPr>
        <p:spPr>
          <a:xfrm>
            <a:off x="3833049" y="4902446"/>
            <a:ext cx="911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rescue mutations</a:t>
            </a:r>
          </a:p>
          <a:p>
            <a:pPr algn="ctr"/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(~1%)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9739BB-B24A-4341-90B6-5FE99117F587}"/>
              </a:ext>
            </a:extLst>
          </p:cNvPr>
          <p:cNvCxnSpPr>
            <a:cxnSpLocks/>
          </p:cNvCxnSpPr>
          <p:nvPr/>
        </p:nvCxnSpPr>
        <p:spPr>
          <a:xfrm flipH="1">
            <a:off x="4055908" y="5467549"/>
            <a:ext cx="428677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7DBE360-D1BE-5C4D-9DF5-5E28D0E18E6A}"/>
              </a:ext>
            </a:extLst>
          </p:cNvPr>
          <p:cNvCxnSpPr>
            <a:cxnSpLocks/>
          </p:cNvCxnSpPr>
          <p:nvPr/>
        </p:nvCxnSpPr>
        <p:spPr>
          <a:xfrm flipV="1">
            <a:off x="6360990" y="5508283"/>
            <a:ext cx="0" cy="363309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18AB90-7FD6-A246-8BE7-2FC5D62F5DBA}"/>
              </a:ext>
            </a:extLst>
          </p:cNvPr>
          <p:cNvSpPr txBox="1"/>
          <p:nvPr/>
        </p:nvSpPr>
        <p:spPr>
          <a:xfrm>
            <a:off x="6133321" y="4917780"/>
            <a:ext cx="911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rescue mutations</a:t>
            </a:r>
          </a:p>
          <a:p>
            <a:pPr algn="ctr"/>
            <a:r>
              <a:rPr lang="en-US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(~1%)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273E56D-2ED7-C84C-9622-A39F9666EAFC}"/>
              </a:ext>
            </a:extLst>
          </p:cNvPr>
          <p:cNvCxnSpPr>
            <a:cxnSpLocks/>
          </p:cNvCxnSpPr>
          <p:nvPr/>
        </p:nvCxnSpPr>
        <p:spPr>
          <a:xfrm flipH="1">
            <a:off x="6356180" y="5482883"/>
            <a:ext cx="428677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44" name="Picture 24">
            <a:extLst>
              <a:ext uri="{FF2B5EF4-FFF2-40B4-BE49-F238E27FC236}">
                <a16:creationId xmlns:a16="http://schemas.microsoft.com/office/drawing/2014/main" id="{BF275874-2753-0D43-ACB1-375F789FE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4" y="80200"/>
            <a:ext cx="3822084" cy="27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3A6B485E-51F3-E543-90D4-9AAB87BB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3" y="3256596"/>
            <a:ext cx="1836146" cy="13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BF271B-9991-384E-8843-1FE33E3B7327}"/>
              </a:ext>
            </a:extLst>
          </p:cNvPr>
          <p:cNvSpPr txBox="1"/>
          <p:nvPr/>
        </p:nvSpPr>
        <p:spPr>
          <a:xfrm>
            <a:off x="-7281" y="464334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9873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4DBCD69-3ABF-43BC-B5F1-3E6466B5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2" y="3461004"/>
            <a:ext cx="6454256" cy="310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684B62C-710C-147B-6D9B-14E3F2A73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2" y="112892"/>
            <a:ext cx="6454256" cy="310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D087C0-6E5C-882A-2136-BFE257760FF0}"/>
              </a:ext>
            </a:extLst>
          </p:cNvPr>
          <p:cNvSpPr txBox="1"/>
          <p:nvPr/>
        </p:nvSpPr>
        <p:spPr>
          <a:xfrm>
            <a:off x="-2990" y="1050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DB112-ECF0-C395-0274-AA3EA47F664F}"/>
              </a:ext>
            </a:extLst>
          </p:cNvPr>
          <p:cNvSpPr txBox="1"/>
          <p:nvPr/>
        </p:nvSpPr>
        <p:spPr>
          <a:xfrm>
            <a:off x="0" y="337028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6816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3045727B-B31B-4346-9971-CE8C7B272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/>
          <a:stretch/>
        </p:blipFill>
        <p:spPr bwMode="auto">
          <a:xfrm>
            <a:off x="3377928" y="0"/>
            <a:ext cx="2440745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8FE8FFE-3751-234B-BE0E-0B0618170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r="36705"/>
          <a:stretch/>
        </p:blipFill>
        <p:spPr bwMode="auto">
          <a:xfrm>
            <a:off x="1768401" y="0"/>
            <a:ext cx="1501114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E9FDEF4F-F4A5-E442-9D09-555A7B879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82"/>
          <a:stretch/>
        </p:blipFill>
        <p:spPr bwMode="auto">
          <a:xfrm>
            <a:off x="1" y="0"/>
            <a:ext cx="1659987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51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AD37610-4ED4-5341-AEA8-80559481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05" y="2788647"/>
            <a:ext cx="3305747" cy="23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4AB91-A571-BE4C-AF3A-2AB3250F6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0" t="11190" r="11688"/>
          <a:stretch/>
        </p:blipFill>
        <p:spPr>
          <a:xfrm>
            <a:off x="1934206" y="6258116"/>
            <a:ext cx="1269894" cy="1249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E8649-976E-1E48-8C71-B616007DC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" y="5730978"/>
            <a:ext cx="1646885" cy="14016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BDE7FB-D40E-AF44-8545-C63539859224}"/>
              </a:ext>
            </a:extLst>
          </p:cNvPr>
          <p:cNvSpPr/>
          <p:nvPr/>
        </p:nvSpPr>
        <p:spPr>
          <a:xfrm>
            <a:off x="981027" y="5866530"/>
            <a:ext cx="456436" cy="41239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FFC4FA-13B5-F240-9AD9-51AC012DC346}"/>
              </a:ext>
            </a:extLst>
          </p:cNvPr>
          <p:cNvCxnSpPr>
            <a:cxnSpLocks/>
          </p:cNvCxnSpPr>
          <p:nvPr/>
        </p:nvCxnSpPr>
        <p:spPr>
          <a:xfrm>
            <a:off x="1437463" y="5866531"/>
            <a:ext cx="496742" cy="391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CF8A66-5CBD-4449-9010-7B8D299EC628}"/>
              </a:ext>
            </a:extLst>
          </p:cNvPr>
          <p:cNvCxnSpPr>
            <a:cxnSpLocks/>
          </p:cNvCxnSpPr>
          <p:nvPr/>
        </p:nvCxnSpPr>
        <p:spPr>
          <a:xfrm>
            <a:off x="1437463" y="6278924"/>
            <a:ext cx="496742" cy="1228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own Arrow 22">
            <a:extLst>
              <a:ext uri="{FF2B5EF4-FFF2-40B4-BE49-F238E27FC236}">
                <a16:creationId xmlns:a16="http://schemas.microsoft.com/office/drawing/2014/main" id="{B79685AC-C3AC-C04E-80F0-52805DC2DB06}"/>
              </a:ext>
            </a:extLst>
          </p:cNvPr>
          <p:cNvSpPr/>
          <p:nvPr/>
        </p:nvSpPr>
        <p:spPr>
          <a:xfrm>
            <a:off x="4202834" y="4529721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C2891049-D7C2-794A-94B0-4D2BD200D5DE}"/>
              </a:ext>
            </a:extLst>
          </p:cNvPr>
          <p:cNvSpPr/>
          <p:nvPr/>
        </p:nvSpPr>
        <p:spPr>
          <a:xfrm>
            <a:off x="4204675" y="3474673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FA44F5-A4E6-A949-B017-001AE96A37B3}"/>
              </a:ext>
            </a:extLst>
          </p:cNvPr>
          <p:cNvGrpSpPr/>
          <p:nvPr/>
        </p:nvGrpSpPr>
        <p:grpSpPr>
          <a:xfrm>
            <a:off x="92596" y="2879464"/>
            <a:ext cx="2411608" cy="1146650"/>
            <a:chOff x="275475" y="2851326"/>
            <a:chExt cx="1782722" cy="84763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59EAB6-6B7F-3441-9892-F8527B6BD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594" t="20720" r="9690" b="19944"/>
            <a:stretch/>
          </p:blipFill>
          <p:spPr>
            <a:xfrm>
              <a:off x="275475" y="2851326"/>
              <a:ext cx="1782722" cy="84763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EFEEF6-1836-704E-9EF6-4E1BBEE5D2C1}"/>
                </a:ext>
              </a:extLst>
            </p:cNvPr>
            <p:cNvSpPr/>
            <p:nvPr/>
          </p:nvSpPr>
          <p:spPr>
            <a:xfrm>
              <a:off x="1470794" y="3198550"/>
              <a:ext cx="332092" cy="32679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8839F4-8916-B648-89D0-E66C952C3FF1}"/>
              </a:ext>
            </a:extLst>
          </p:cNvPr>
          <p:cNvCxnSpPr>
            <a:cxnSpLocks/>
          </p:cNvCxnSpPr>
          <p:nvPr/>
        </p:nvCxnSpPr>
        <p:spPr>
          <a:xfrm flipH="1" flipV="1">
            <a:off x="2155877" y="3791259"/>
            <a:ext cx="1091574" cy="234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D8BF04-D13D-494D-BC11-5C34C96CD194}"/>
              </a:ext>
            </a:extLst>
          </p:cNvPr>
          <p:cNvCxnSpPr>
            <a:cxnSpLocks/>
          </p:cNvCxnSpPr>
          <p:nvPr/>
        </p:nvCxnSpPr>
        <p:spPr>
          <a:xfrm flipH="1" flipV="1">
            <a:off x="1717068" y="3777608"/>
            <a:ext cx="235356" cy="248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E869784-ECA0-6740-9033-FE2C7A2234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15" r="9725"/>
          <a:stretch/>
        </p:blipFill>
        <p:spPr>
          <a:xfrm>
            <a:off x="1952424" y="4032329"/>
            <a:ext cx="1295028" cy="11021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4835CED-60BF-BB46-93BC-230BBE430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3526" y="291410"/>
            <a:ext cx="1537302" cy="10853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D762F91-0629-504F-992F-488F487A6593}"/>
              </a:ext>
            </a:extLst>
          </p:cNvPr>
          <p:cNvSpPr txBox="1"/>
          <p:nvPr/>
        </p:nvSpPr>
        <p:spPr>
          <a:xfrm>
            <a:off x="1773526" y="1380207"/>
            <a:ext cx="1537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crystal structure of design</a:t>
            </a: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000" dirty="0">
                <a:solidFill>
                  <a:schemeClr val="accent2"/>
                </a:solidFill>
              </a:rPr>
              <a:t>design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3BB4C6-F16A-4840-8A00-80974844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09" y="68321"/>
            <a:ext cx="3268145" cy="239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own Arrow 38">
            <a:extLst>
              <a:ext uri="{FF2B5EF4-FFF2-40B4-BE49-F238E27FC236}">
                <a16:creationId xmlns:a16="http://schemas.microsoft.com/office/drawing/2014/main" id="{4B8CCA1E-5643-804F-B726-D878A1B135F8}"/>
              </a:ext>
            </a:extLst>
          </p:cNvPr>
          <p:cNvSpPr/>
          <p:nvPr/>
        </p:nvSpPr>
        <p:spPr>
          <a:xfrm>
            <a:off x="4210785" y="710534"/>
            <a:ext cx="159178" cy="22402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33B464-AA96-C049-9291-6313EE8833D1}"/>
              </a:ext>
            </a:extLst>
          </p:cNvPr>
          <p:cNvSpPr txBox="1"/>
          <p:nvPr/>
        </p:nvSpPr>
        <p:spPr>
          <a:xfrm>
            <a:off x="0" y="266611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0629CF-2DCE-FA4D-AA84-AF82781BBA50}"/>
              </a:ext>
            </a:extLst>
          </p:cNvPr>
          <p:cNvSpPr txBox="1"/>
          <p:nvPr/>
        </p:nvSpPr>
        <p:spPr>
          <a:xfrm>
            <a:off x="-2251235" y="-7452"/>
            <a:ext cx="198302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do: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06F3C1-C02D-CA4F-8A9C-4CB8871A4FC2}"/>
              </a:ext>
            </a:extLst>
          </p:cNvPr>
          <p:cNvSpPr txBox="1"/>
          <p:nvPr/>
        </p:nvSpPr>
        <p:spPr>
          <a:xfrm>
            <a:off x="263665" y="31775"/>
            <a:ext cx="1105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DHD127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0C0816-914C-7F40-892D-28BC0A757683}"/>
              </a:ext>
            </a:extLst>
          </p:cNvPr>
          <p:cNvSpPr txBox="1"/>
          <p:nvPr/>
        </p:nvSpPr>
        <p:spPr>
          <a:xfrm>
            <a:off x="565705" y="2728654"/>
            <a:ext cx="1337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Hfuse_pH192_3_0046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9DAE8F-B0BF-2D41-B768-84F007CB43EA}"/>
              </a:ext>
            </a:extLst>
          </p:cNvPr>
          <p:cNvSpPr txBox="1"/>
          <p:nvPr/>
        </p:nvSpPr>
        <p:spPr>
          <a:xfrm>
            <a:off x="643638" y="4219690"/>
            <a:ext cx="119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crystal structure of design (blue)</a:t>
            </a: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000" dirty="0">
                <a:solidFill>
                  <a:schemeClr val="accent2"/>
                </a:solidFill>
              </a:rPr>
              <a:t>design model (orange and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grey</a:t>
            </a:r>
            <a:r>
              <a:rPr lang="en-US" sz="10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D4CED9BD-1B5C-854C-B8F3-842CC59106E4}"/>
              </a:ext>
            </a:extLst>
          </p:cNvPr>
          <p:cNvSpPr/>
          <p:nvPr/>
        </p:nvSpPr>
        <p:spPr>
          <a:xfrm>
            <a:off x="4206413" y="1761387"/>
            <a:ext cx="159178" cy="22402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1D6B9F8-3A5B-7A41-A079-97AF18AD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03" y="5492658"/>
            <a:ext cx="3305747" cy="24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718D23B-EA2E-4144-9054-FD31B7668D00}"/>
              </a:ext>
            </a:extLst>
          </p:cNvPr>
          <p:cNvSpPr txBox="1"/>
          <p:nvPr/>
        </p:nvSpPr>
        <p:spPr>
          <a:xfrm>
            <a:off x="0" y="540575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08785B15-7F00-F74F-9178-F4D2FFA03B1F}"/>
              </a:ext>
            </a:extLst>
          </p:cNvPr>
          <p:cNvSpPr/>
          <p:nvPr/>
        </p:nvSpPr>
        <p:spPr>
          <a:xfrm>
            <a:off x="4076271" y="7188854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70428EE6-0820-8942-BE89-80A1BB1D6BA9}"/>
              </a:ext>
            </a:extLst>
          </p:cNvPr>
          <p:cNvSpPr/>
          <p:nvPr/>
        </p:nvSpPr>
        <p:spPr>
          <a:xfrm>
            <a:off x="4078112" y="6133806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BB0A8B-1803-AB44-9544-B7F1B2F5E6D2}"/>
              </a:ext>
            </a:extLst>
          </p:cNvPr>
          <p:cNvGrpSpPr/>
          <p:nvPr/>
        </p:nvGrpSpPr>
        <p:grpSpPr>
          <a:xfrm>
            <a:off x="156118" y="208132"/>
            <a:ext cx="1216744" cy="2286587"/>
            <a:chOff x="301110" y="244294"/>
            <a:chExt cx="1065178" cy="200175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64A7F73-5BE4-314A-90FF-FB061B50E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343" r="32090"/>
            <a:stretch/>
          </p:blipFill>
          <p:spPr>
            <a:xfrm>
              <a:off x="301110" y="244294"/>
              <a:ext cx="1065178" cy="2001754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9E6D90-7F86-D54C-9F52-60141C4EE6E2}"/>
                </a:ext>
              </a:extLst>
            </p:cNvPr>
            <p:cNvSpPr/>
            <p:nvPr/>
          </p:nvSpPr>
          <p:spPr>
            <a:xfrm>
              <a:off x="848257" y="1185606"/>
              <a:ext cx="332092" cy="32679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740EEEC-C410-D64F-8BCD-4D520C82AC95}"/>
              </a:ext>
            </a:extLst>
          </p:cNvPr>
          <p:cNvCxnSpPr>
            <a:cxnSpLocks/>
          </p:cNvCxnSpPr>
          <p:nvPr/>
        </p:nvCxnSpPr>
        <p:spPr>
          <a:xfrm flipV="1">
            <a:off x="1145928" y="288554"/>
            <a:ext cx="627598" cy="991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1F0FCE-FAE8-8E43-AFFA-C468A60AC2EE}"/>
              </a:ext>
            </a:extLst>
          </p:cNvPr>
          <p:cNvCxnSpPr>
            <a:cxnSpLocks/>
          </p:cNvCxnSpPr>
          <p:nvPr/>
        </p:nvCxnSpPr>
        <p:spPr>
          <a:xfrm flipV="1">
            <a:off x="1160465" y="1387243"/>
            <a:ext cx="613061" cy="2694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5DB85F4-621F-DF43-8E2C-EFAE34D41E1A}"/>
              </a:ext>
            </a:extLst>
          </p:cNvPr>
          <p:cNvSpPr txBox="1"/>
          <p:nvPr/>
        </p:nvSpPr>
        <p:spPr>
          <a:xfrm>
            <a:off x="225648" y="5457420"/>
            <a:ext cx="1337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MC2_7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F36A2B5-3BA6-FE44-9131-E8FEB7D38B35}"/>
              </a:ext>
            </a:extLst>
          </p:cNvPr>
          <p:cNvCxnSpPr>
            <a:cxnSpLocks/>
          </p:cNvCxnSpPr>
          <p:nvPr/>
        </p:nvCxnSpPr>
        <p:spPr>
          <a:xfrm>
            <a:off x="292357" y="2580265"/>
            <a:ext cx="60381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48F61B6-7DCD-2744-BAC7-1DDA92772865}"/>
              </a:ext>
            </a:extLst>
          </p:cNvPr>
          <p:cNvCxnSpPr>
            <a:cxnSpLocks/>
          </p:cNvCxnSpPr>
          <p:nvPr/>
        </p:nvCxnSpPr>
        <p:spPr>
          <a:xfrm>
            <a:off x="314510" y="5310814"/>
            <a:ext cx="60381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A834BB8-F91E-604A-8AE8-4A58CD8F3F73}"/>
              </a:ext>
            </a:extLst>
          </p:cNvPr>
          <p:cNvSpPr txBox="1"/>
          <p:nvPr/>
        </p:nvSpPr>
        <p:spPr>
          <a:xfrm>
            <a:off x="132416" y="7153390"/>
            <a:ext cx="1537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crystal structure of design</a:t>
            </a: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000" dirty="0">
                <a:solidFill>
                  <a:schemeClr val="accent2"/>
                </a:solidFill>
              </a:rPr>
              <a:t>design model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B65DCF-06C6-B942-8D0F-2241DF26B4E5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1489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8CF9D9-38FE-846F-8CD0-472C69E3C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33"/>
          <a:stretch/>
        </p:blipFill>
        <p:spPr bwMode="auto">
          <a:xfrm>
            <a:off x="0" y="113414"/>
            <a:ext cx="3312342" cy="458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368B5-A7D5-9207-A96B-B34B7F02E58E}"/>
              </a:ext>
            </a:extLst>
          </p:cNvPr>
          <p:cNvSpPr txBox="1"/>
          <p:nvPr/>
        </p:nvSpPr>
        <p:spPr>
          <a:xfrm>
            <a:off x="566055" y="233156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beta_nov16</a:t>
            </a:r>
          </a:p>
          <a:p>
            <a:r>
              <a:rPr lang="en-US" sz="1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beta_jan22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96BA5-EE82-FB20-8B5E-2E72629622FD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DDFA6-8C9F-E321-D0FA-9C4EECEDAEBA}"/>
              </a:ext>
            </a:extLst>
          </p:cNvPr>
          <p:cNvSpPr txBox="1"/>
          <p:nvPr/>
        </p:nvSpPr>
        <p:spPr>
          <a:xfrm>
            <a:off x="3400648" y="-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4C9FE4-6CC9-1543-3F8B-FD1031A07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918596"/>
              </p:ext>
            </p:extLst>
          </p:nvPr>
        </p:nvGraphicFramePr>
        <p:xfrm>
          <a:off x="3715158" y="101273"/>
          <a:ext cx="2933736" cy="112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912">
                  <a:extLst>
                    <a:ext uri="{9D8B030D-6E8A-4147-A177-3AD203B41FA5}">
                      <a16:colId xmlns:a16="http://schemas.microsoft.com/office/drawing/2014/main" val="4184992764"/>
                    </a:ext>
                  </a:extLst>
                </a:gridCol>
                <a:gridCol w="977912">
                  <a:extLst>
                    <a:ext uri="{9D8B030D-6E8A-4147-A177-3AD203B41FA5}">
                      <a16:colId xmlns:a16="http://schemas.microsoft.com/office/drawing/2014/main" val="631508285"/>
                    </a:ext>
                  </a:extLst>
                </a:gridCol>
                <a:gridCol w="977912">
                  <a:extLst>
                    <a:ext uri="{9D8B030D-6E8A-4147-A177-3AD203B41FA5}">
                      <a16:colId xmlns:a16="http://schemas.microsoft.com/office/drawing/2014/main" val="1846094651"/>
                    </a:ext>
                  </a:extLst>
                </a:gridCol>
              </a:tblGrid>
              <a:tr h="230573"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fractional error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88676"/>
                  </a:ext>
                </a:extLst>
              </a:tr>
              <a:tr h="34114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energy function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Hvap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655889"/>
                  </a:ext>
                </a:extLst>
              </a:tr>
              <a:tr h="230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beta_nov16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6849143"/>
                  </a:ext>
                </a:extLst>
              </a:tr>
              <a:tr h="23057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beta_jan22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260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62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6087E-A906-EFB2-6943-568C6DCFA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7E76-0D73-1E13-1262-F7AD3CA7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ADCC-5E4E-5CB0-24F8-597D6488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4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7AFFC2FF-599B-9740-8329-3E922CF65AF0}"/>
              </a:ext>
            </a:extLst>
          </p:cNvPr>
          <p:cNvSpPr txBox="1"/>
          <p:nvPr/>
        </p:nvSpPr>
        <p:spPr>
          <a:xfrm>
            <a:off x="242080" y="296553"/>
            <a:ext cx="982139" cy="2616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beta_nov16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EB8BEE-40BF-7B46-B68C-828E4DBAE2EB}"/>
              </a:ext>
            </a:extLst>
          </p:cNvPr>
          <p:cNvSpPr txBox="1"/>
          <p:nvPr/>
        </p:nvSpPr>
        <p:spPr>
          <a:xfrm>
            <a:off x="-7866" y="242775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Figure. Summary of new energy functions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report run times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try to get away with just presenting two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E23745-A131-A449-AA32-7C685E62CFAD}"/>
              </a:ext>
            </a:extLst>
          </p:cNvPr>
          <p:cNvSpPr txBox="1"/>
          <p:nvPr/>
        </p:nvSpPr>
        <p:spPr>
          <a:xfrm>
            <a:off x="1589099" y="296553"/>
            <a:ext cx="982139" cy="2616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beta_jan22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A35DFF-7604-1A43-A3D3-A0B39E092F50}"/>
              </a:ext>
            </a:extLst>
          </p:cNvPr>
          <p:cNvSpPr txBox="1"/>
          <p:nvPr/>
        </p:nvSpPr>
        <p:spPr>
          <a:xfrm>
            <a:off x="2928645" y="292189"/>
            <a:ext cx="1374383" cy="2616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beta_jan22_dd_sol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F044E5-C91F-E047-9D46-732283C44A27}"/>
              </a:ext>
            </a:extLst>
          </p:cNvPr>
          <p:cNvSpPr txBox="1"/>
          <p:nvPr/>
        </p:nvSpPr>
        <p:spPr>
          <a:xfrm>
            <a:off x="4630598" y="292383"/>
            <a:ext cx="1779118" cy="26161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beta_jan22_dd_sol_elec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624E4F-6A78-314F-90D8-59FAF743CEDA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1224219" y="427358"/>
            <a:ext cx="358093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13850B9-2653-154F-9718-F5B87FC4C9ED}"/>
              </a:ext>
            </a:extLst>
          </p:cNvPr>
          <p:cNvCxnSpPr>
            <a:cxnSpLocks/>
          </p:cNvCxnSpPr>
          <p:nvPr/>
        </p:nvCxnSpPr>
        <p:spPr>
          <a:xfrm flipV="1">
            <a:off x="2571239" y="418824"/>
            <a:ext cx="357274" cy="436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5C53BF6-4801-3844-BB57-69ADD1F1C5B9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4303028" y="418824"/>
            <a:ext cx="327570" cy="436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9705E-AB88-C94B-8784-1B3553C3643E}"/>
              </a:ext>
            </a:extLst>
          </p:cNvPr>
          <p:cNvSpPr txBox="1"/>
          <p:nvPr/>
        </p:nvSpPr>
        <p:spPr>
          <a:xfrm>
            <a:off x="1415297" y="703340"/>
            <a:ext cx="133841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fastest</a:t>
            </a:r>
          </a:p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standard functional form</a:t>
            </a:r>
          </a:p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default “-beta” energy function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874B25-17EF-8249-AC57-8FEABFD29617}"/>
              </a:ext>
            </a:extLst>
          </p:cNvPr>
          <p:cNvSpPr txBox="1"/>
          <p:nvPr/>
        </p:nvSpPr>
        <p:spPr>
          <a:xfrm>
            <a:off x="2946628" y="698879"/>
            <a:ext cx="13384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best scoring</a:t>
            </a:r>
          </a:p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solvation terms are depth dependent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DA2A3-4D5D-A646-A300-FAC87A15F9F7}"/>
              </a:ext>
            </a:extLst>
          </p:cNvPr>
          <p:cNvSpPr txBox="1"/>
          <p:nvPr/>
        </p:nvSpPr>
        <p:spPr>
          <a:xfrm>
            <a:off x="4850949" y="698878"/>
            <a:ext cx="13384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slowest</a:t>
            </a:r>
          </a:p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solvation, electrostatics, and H-bond terms are depth dependent</a:t>
            </a:r>
          </a:p>
        </p:txBody>
      </p:sp>
    </p:spTree>
    <p:extLst>
      <p:ext uri="{BB962C8B-B14F-4D97-AF65-F5344CB8AC3E}">
        <p14:creationId xmlns:p14="http://schemas.microsoft.com/office/powerpoint/2010/main" val="3494550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B1FD8D1-94EA-2041-A9C5-EA0EF28A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57" y="2248"/>
            <a:ext cx="4802694" cy="33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11660-09E4-2D48-A2C0-1A98095AE562}"/>
              </a:ext>
            </a:extLst>
          </p:cNvPr>
          <p:cNvSpPr txBox="1"/>
          <p:nvPr/>
        </p:nvSpPr>
        <p:spPr>
          <a:xfrm>
            <a:off x="3976336" y="505541"/>
            <a:ext cx="606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 = 0.05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9A903-409A-F440-8AD4-746EA9786312}"/>
              </a:ext>
            </a:extLst>
          </p:cNvPr>
          <p:cNvSpPr txBox="1"/>
          <p:nvPr/>
        </p:nvSpPr>
        <p:spPr>
          <a:xfrm>
            <a:off x="248174" y="1295599"/>
            <a:ext cx="161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6"/>
                </a:solidFill>
              </a:rPr>
              <a:t>binder design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SARS-CoV-2 RBD target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545D1-6692-9C4E-8783-2EA99BF7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2" b="6038"/>
          <a:stretch/>
        </p:blipFill>
        <p:spPr>
          <a:xfrm>
            <a:off x="306552" y="230606"/>
            <a:ext cx="1487210" cy="10582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7DE9B-7D1A-F74E-9E7D-E8253B5383A0}"/>
              </a:ext>
            </a:extLst>
          </p:cNvPr>
          <p:cNvSpPr txBox="1"/>
          <p:nvPr/>
        </p:nvSpPr>
        <p:spPr>
          <a:xfrm>
            <a:off x="954384" y="507352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F49E9-3961-CA41-A454-86B9CC862292}"/>
              </a:ext>
            </a:extLst>
          </p:cNvPr>
          <p:cNvSpPr txBox="1"/>
          <p:nvPr/>
        </p:nvSpPr>
        <p:spPr>
          <a:xfrm>
            <a:off x="1057384" y="774015"/>
            <a:ext cx="32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00C8D-FFB2-4D40-891B-1FE96F52192F}"/>
              </a:ext>
            </a:extLst>
          </p:cNvPr>
          <p:cNvSpPr txBox="1"/>
          <p:nvPr/>
        </p:nvSpPr>
        <p:spPr>
          <a:xfrm>
            <a:off x="561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B386B-9C5D-CF42-9947-19B563ECACE1}"/>
              </a:ext>
            </a:extLst>
          </p:cNvPr>
          <p:cNvSpPr txBox="1"/>
          <p:nvPr/>
        </p:nvSpPr>
        <p:spPr>
          <a:xfrm>
            <a:off x="1938614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424933-7B35-A641-BE4A-3CD7C34989CD}"/>
              </a:ext>
            </a:extLst>
          </p:cNvPr>
          <p:cNvCxnSpPr>
            <a:cxnSpLocks/>
          </p:cNvCxnSpPr>
          <p:nvPr/>
        </p:nvCxnSpPr>
        <p:spPr>
          <a:xfrm>
            <a:off x="4278283" y="426720"/>
            <a:ext cx="0" cy="1274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B667EF-3E0F-D14D-B116-3235B0BFE54B}"/>
              </a:ext>
            </a:extLst>
          </p:cNvPr>
          <p:cNvSpPr txBox="1"/>
          <p:nvPr/>
        </p:nvSpPr>
        <p:spPr>
          <a:xfrm>
            <a:off x="4228911" y="40005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3183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89176</TotalTime>
  <Words>396</Words>
  <Application>Microsoft Macintosh PowerPoint</Application>
  <PresentationFormat>Custom</PresentationFormat>
  <Paragraphs>131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haddox</dc:creator>
  <cp:lastModifiedBy>Haddox, Hugh</cp:lastModifiedBy>
  <cp:revision>327</cp:revision>
  <dcterms:created xsi:type="dcterms:W3CDTF">2022-01-31T19:10:43Z</dcterms:created>
  <dcterms:modified xsi:type="dcterms:W3CDTF">2025-04-18T04:53:12Z</dcterms:modified>
</cp:coreProperties>
</file>